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odoni" charset="0"/>
      <p:regular r:id="rId12"/>
      <p:bold r:id="rId13"/>
      <p:italic r:id="rId14"/>
      <p:bold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Overlock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Yy7dUE8gn3ICdpV2PdS1YtYbn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-78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Atom. O Atom é um 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de texto gratuito desenvolvido pelo GitHub e sua comunidade. ...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Sublime Text. ...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Notepad++ ...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Brackets. ...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Geany. ...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CodeAnywhere. ...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Eclipse.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e1cad00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de1cad00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womakerscode.gitbook.io/desvendando-git-e-github/git-e-github/setu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descodificadas/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company/descodificadas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m.facebook.com/descodificadas/" TargetMode="External"/><Relationship Id="rId10" Type="http://schemas.openxmlformats.org/officeDocument/2006/relationships/hyperlink" Target="https://descodificadas.com.br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1238271" y="1002890"/>
            <a:ext cx="258096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1" i="1" u="none" strike="noStrike" cap="none">
                <a:solidFill>
                  <a:schemeClr val="lt1"/>
                </a:solidFill>
                <a:latin typeface="Bodoni"/>
                <a:ea typeface="Bodoni"/>
                <a:cs typeface="Bodoni"/>
                <a:sym typeface="Bodoni"/>
              </a:rPr>
              <a:t>Olá</a:t>
            </a:r>
            <a:endParaRPr sz="8800" b="1" i="1" u="none" strike="noStrike" cap="none">
              <a:solidFill>
                <a:schemeClr val="lt1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1120283" y="4144297"/>
            <a:ext cx="78903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Bodoni"/>
                <a:ea typeface="Bodoni"/>
                <a:cs typeface="Bodoni"/>
                <a:sym typeface="Bodoni"/>
              </a:rPr>
              <a:t>Sejam bem vindas!!</a:t>
            </a:r>
            <a:endParaRPr sz="5400" b="1" i="1" u="none" strike="noStrike" cap="none">
              <a:solidFill>
                <a:schemeClr val="lt1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pic>
        <p:nvPicPr>
          <p:cNvPr id="86" name="Google Shape;86;p1" descr="flowers-36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6828996" y="3415055"/>
            <a:ext cx="10353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1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 dia Descodificadas!!!</a:t>
            </a:r>
            <a:endParaRPr sz="10000" b="1" i="0" u="none" strike="noStrike" cap="non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1" y="2201196"/>
            <a:ext cx="5748219" cy="60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31356" y="7773310"/>
            <a:ext cx="3109753" cy="314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 amt="56000"/>
          </a:blip>
          <a:srcRect/>
          <a:stretch/>
        </p:blipFill>
        <p:spPr>
          <a:xfrm>
            <a:off x="8477922" y="7760905"/>
            <a:ext cx="9810079" cy="252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4446" y="943896"/>
            <a:ext cx="5931259" cy="708660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8465574" y="1061884"/>
            <a:ext cx="881953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84337E"/>
                </a:solidFill>
                <a:latin typeface="Calibri"/>
                <a:ea typeface="Calibri"/>
                <a:cs typeface="Calibri"/>
                <a:sym typeface="Calibri"/>
              </a:rPr>
              <a:t>Vamos instalar e deixar prontinho o nosso ambiente de trabalho?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00451" y="4586747"/>
            <a:ext cx="3170903" cy="246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92580" y="4557250"/>
            <a:ext cx="3329295" cy="243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92723" y="4527758"/>
            <a:ext cx="3095625" cy="249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28119" y="7684818"/>
            <a:ext cx="3109753" cy="314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4386260" y="961930"/>
            <a:ext cx="8326850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84337E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6941" y="678426"/>
            <a:ext cx="3170903" cy="136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563326" y="2418735"/>
            <a:ext cx="15190841" cy="674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É um editor de código leve, multiplataforma, gratuito, pode ser usado para desenvolvimento de diferentes linguagens de programação e para todos os sistemas operacionais.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Por que este?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US" sz="3600" b="0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Mais utilizado para a programação 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US" sz="3600" b="0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Possui várias extensões que facilitam o desenvolvimento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-"/>
            </a:pPr>
            <a:r>
              <a:rPr lang="en-US" sz="3600" b="0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Podemos deixar ele com a nossa cara!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42154" y="4365523"/>
            <a:ext cx="7197214" cy="132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ctrTitle"/>
          </p:nvPr>
        </p:nvSpPr>
        <p:spPr>
          <a:xfrm>
            <a:off x="2160640" y="817819"/>
            <a:ext cx="1282372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6000" b="1">
                <a:solidFill>
                  <a:srgbClr val="84337E"/>
                </a:solidFill>
              </a:rPr>
              <a:t/>
            </a:r>
            <a:br>
              <a:rPr lang="en-US" sz="6000" b="1">
                <a:solidFill>
                  <a:srgbClr val="84337E"/>
                </a:solidFill>
              </a:rPr>
            </a:br>
            <a:r>
              <a:rPr lang="en-US" sz="6000" b="1">
                <a:solidFill>
                  <a:srgbClr val="84337E"/>
                </a:solidFill>
              </a:rPr>
              <a:t> Node.js</a:t>
            </a:r>
            <a:br>
              <a:rPr lang="en-US" sz="6000" b="1">
                <a:solidFill>
                  <a:srgbClr val="84337E"/>
                </a:solidFill>
              </a:rPr>
            </a:br>
            <a:endParaRPr sz="6000"/>
          </a:p>
        </p:txBody>
      </p:sp>
      <p:sp>
        <p:nvSpPr>
          <p:cNvPr id="114" name="Google Shape;114;p29" descr="Vetores e ilustrações de Cara de duvida para download gratuito | Freepik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 descr="Vetores e ilustrações de Cara de duvida para download gratuito | Freepik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9" descr="Garota de pensamento. rosto bonito, dúvidas, problemas, pensamentos, emoções. mulher curios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9"/>
          <p:cNvSpPr txBox="1"/>
          <p:nvPr/>
        </p:nvSpPr>
        <p:spPr>
          <a:xfrm>
            <a:off x="2256502" y="3834578"/>
            <a:ext cx="136128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Precisamos também de uma plataforma para a execução do Javascript.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o Node, se destaca por sua velocidade e intensa troca de dados.</a:t>
            </a:r>
            <a:endParaRPr sz="48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18" name="Google Shape;1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182" y="7463593"/>
            <a:ext cx="3109753" cy="314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43703" y="324462"/>
            <a:ext cx="3329295" cy="243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1"/>
          <p:cNvPicPr preferRelativeResize="0"/>
          <p:nvPr/>
        </p:nvPicPr>
        <p:blipFill rotWithShape="1">
          <a:blip r:embed="rId3">
            <a:alphaModFix/>
          </a:blip>
          <a:srcRect l="35141" r="15061"/>
          <a:stretch/>
        </p:blipFill>
        <p:spPr>
          <a:xfrm>
            <a:off x="0" y="0"/>
            <a:ext cx="671051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/>
        </p:nvSpPr>
        <p:spPr>
          <a:xfrm>
            <a:off x="6615537" y="658006"/>
            <a:ext cx="9306641" cy="232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84337E"/>
                </a:solidFill>
                <a:latin typeface="Calibri"/>
                <a:ea typeface="Calibri"/>
                <a:cs typeface="Calibri"/>
                <a:sym typeface="Calibri"/>
              </a:rPr>
              <a:t> 	CODEPEN.IO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5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6500" b="0" i="0" u="none" strike="noStrike" cap="none">
              <a:solidFill>
                <a:srgbClr val="8433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4">
            <a:alphaModFix amt="56000"/>
          </a:blip>
          <a:srcRect/>
          <a:stretch/>
        </p:blipFill>
        <p:spPr>
          <a:xfrm>
            <a:off x="13863484" y="8834284"/>
            <a:ext cx="3878826" cy="126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/>
        </p:nvSpPr>
        <p:spPr>
          <a:xfrm>
            <a:off x="6415548" y="2551471"/>
            <a:ext cx="10338620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O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Codepen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pode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ser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usado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como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1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ferramenta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1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complementar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a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seus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estudos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Como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ele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é online,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você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só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precisa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criar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uma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conta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e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sair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usando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,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sem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precisar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fazer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instalações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de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softwares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Excelente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para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praticar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HTML,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Css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e JavaScript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em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qualquer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dispositivo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.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Ele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pode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ser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usado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também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como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portfólio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!</a:t>
            </a:r>
            <a:endParaRPr sz="44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28" name="Google Shape;1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92375" y="0"/>
            <a:ext cx="3095625" cy="249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 l="25116" r="25116"/>
          <a:stretch/>
        </p:blipFill>
        <p:spPr>
          <a:xfrm>
            <a:off x="-119949" y="0"/>
            <a:ext cx="770062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8288105" y="913276"/>
            <a:ext cx="9306641" cy="225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rgbClr val="84337E"/>
                </a:solidFill>
                <a:latin typeface="Arial"/>
                <a:ea typeface="Arial"/>
                <a:cs typeface="Arial"/>
                <a:sym typeface="Arial"/>
              </a:rPr>
              <a:t>Organização dos Projetos</a:t>
            </a:r>
            <a:endParaRPr sz="5600" b="1" i="0" u="none" strike="noStrike" cap="none">
              <a:solidFill>
                <a:srgbClr val="84337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5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6500" b="0" i="0" u="none" strike="noStrike" cap="none">
              <a:solidFill>
                <a:srgbClr val="8433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 amt="56000"/>
          </a:blip>
          <a:srcRect/>
          <a:stretch/>
        </p:blipFill>
        <p:spPr>
          <a:xfrm>
            <a:off x="14669449" y="9231853"/>
            <a:ext cx="3353080" cy="86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389" y="2605803"/>
            <a:ext cx="5386324" cy="4935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/>
        </p:nvSpPr>
        <p:spPr>
          <a:xfrm>
            <a:off x="7890387" y="2020529"/>
            <a:ext cx="10058400" cy="7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Uma boa prática quando se trabalha com projetos é a organização: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1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Escolha um lugar de fácil acesso em seu computador e crie uma pasta que conterá todos os seus projetos.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0" i="1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 Cada projetos deve ter sua própria pasta, contendo todos seus arquivos correspondentes</a:t>
            </a:r>
            <a:r>
              <a:rPr lang="en-US" sz="3600" b="0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Desta forma, evitamos a perda de arquivos e possíveis erros.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de1cad00b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14988" cy="99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de1cad00bc_0_0"/>
          <p:cNvSpPr txBox="1"/>
          <p:nvPr/>
        </p:nvSpPr>
        <p:spPr>
          <a:xfrm>
            <a:off x="9275035" y="875453"/>
            <a:ext cx="45024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 err="1">
                <a:solidFill>
                  <a:srgbClr val="84337E"/>
                </a:solidFill>
              </a:rPr>
              <a:t>GitHub</a:t>
            </a:r>
            <a:endParaRPr sz="5600" b="1">
              <a:solidFill>
                <a:srgbClr val="84337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de1cad00bc_0_0"/>
          <p:cNvSpPr txBox="1"/>
          <p:nvPr/>
        </p:nvSpPr>
        <p:spPr>
          <a:xfrm>
            <a:off x="4382814" y="8921482"/>
            <a:ext cx="13388729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womakerscode.gitbook.io/desvendando-git-e-github/git-e-github/setup</a:t>
            </a:r>
            <a:endParaRPr lang="en-US" sz="2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" name="CaixaDeTexto 4"/>
          <p:cNvSpPr txBox="1"/>
          <p:nvPr/>
        </p:nvSpPr>
        <p:spPr>
          <a:xfrm>
            <a:off x="5990897" y="3058510"/>
            <a:ext cx="118083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4400"/>
            </a:pPr>
            <a:r>
              <a:rPr lang="pt-BR" sz="4400" dirty="0" smtClean="0">
                <a:latin typeface="Overlock"/>
                <a:ea typeface="Overlock"/>
                <a:cs typeface="Overlock"/>
                <a:sym typeface="Overlock"/>
              </a:rPr>
              <a:t>O </a:t>
            </a:r>
            <a:r>
              <a:rPr lang="pt-BR" sz="4400" dirty="0" err="1" smtClean="0">
                <a:latin typeface="Overlock"/>
                <a:ea typeface="Overlock"/>
                <a:cs typeface="Overlock"/>
                <a:sym typeface="Overlock"/>
              </a:rPr>
              <a:t>GitHub</a:t>
            </a:r>
            <a:r>
              <a:rPr lang="pt-BR" sz="4400" dirty="0" smtClean="0">
                <a:latin typeface="Overlock"/>
                <a:ea typeface="Overlock"/>
                <a:cs typeface="Overlock"/>
                <a:sym typeface="Overlock"/>
              </a:rPr>
              <a:t> é uma plataforma baseada na Web para controle de versão e desenvolvimento colaborativo de software. </a:t>
            </a:r>
            <a:r>
              <a:rPr lang="pt-BR" sz="4400" dirty="0" smtClean="0">
                <a:latin typeface="Overlock"/>
                <a:ea typeface="Overlock"/>
                <a:cs typeface="Overlock"/>
                <a:sym typeface="Overlock"/>
              </a:rPr>
              <a:t>Ele permite que os desenvolvedores hospedem e revisem código, gerenciem projetos e criem software com outros desenvolvedores em todo o mundo. </a:t>
            </a:r>
            <a:endParaRPr lang="pt-BR" sz="4400" dirty="0" smtClean="0">
              <a:latin typeface="Overlock"/>
              <a:ea typeface="Overlock"/>
              <a:cs typeface="Overlock"/>
              <a:sym typeface="Overlock"/>
            </a:endParaRPr>
          </a:p>
          <a:p>
            <a:pPr algn="ctr">
              <a:buSzPts val="4400"/>
            </a:pPr>
            <a:r>
              <a:rPr lang="pt-BR" sz="4400" dirty="0" smtClean="0">
                <a:latin typeface="Overlock"/>
                <a:ea typeface="Overlock"/>
                <a:cs typeface="Overlock"/>
                <a:sym typeface="Overlock"/>
                <a:hlinkClick r:id="rId5"/>
              </a:rPr>
              <a:t>https</a:t>
            </a:r>
            <a:r>
              <a:rPr lang="pt-BR" sz="4400" dirty="0" smtClean="0">
                <a:latin typeface="Overlock"/>
                <a:ea typeface="Overlock"/>
                <a:cs typeface="Overlock"/>
                <a:sym typeface="Overlock"/>
                <a:hlinkClick r:id="rId5"/>
              </a:rPr>
              <a:t>://github.com</a:t>
            </a:r>
            <a:r>
              <a:rPr lang="pt-BR" sz="4400" dirty="0" smtClean="0">
                <a:latin typeface="Overlock"/>
                <a:ea typeface="Overlock"/>
                <a:cs typeface="Overlock"/>
                <a:sym typeface="Overlock"/>
                <a:hlinkClick r:id="rId5"/>
              </a:rPr>
              <a:t>/</a:t>
            </a:r>
            <a:endParaRPr lang="pt-BR" sz="4400" dirty="0" smtClean="0">
              <a:latin typeface="Overlock"/>
              <a:ea typeface="Overlock"/>
              <a:cs typeface="Overlock"/>
              <a:sym typeface="Overlock"/>
            </a:endParaRPr>
          </a:p>
          <a:p>
            <a:pPr algn="ctr">
              <a:buSzPts val="4400"/>
            </a:pPr>
            <a:endParaRPr lang="pt-BR" sz="4400" dirty="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367051" y="8418785"/>
            <a:ext cx="272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Saiba mais:</a:t>
            </a:r>
            <a:endParaRPr lang="pt-BR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260" y="779569"/>
            <a:ext cx="10474740" cy="269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10012680" y="3063240"/>
            <a:ext cx="62331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Vamos lá!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9037320" y="4206240"/>
            <a:ext cx="86868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1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Próxima mentoria já vamos colocar a mão no código!!!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4">
            <a:alphaModFix/>
          </a:blip>
          <a:srcRect l="21657" r="21657"/>
          <a:stretch/>
        </p:blipFill>
        <p:spPr>
          <a:xfrm>
            <a:off x="0" y="0"/>
            <a:ext cx="824484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 descr="ok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11940" y="627888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l="25101" r="25100"/>
          <a:stretch/>
        </p:blipFill>
        <p:spPr>
          <a:xfrm>
            <a:off x="-119949" y="-157988"/>
            <a:ext cx="7930106" cy="1061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3260" y="200449"/>
            <a:ext cx="10474740" cy="2697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30"/>
          <p:cNvGrpSpPr/>
          <p:nvPr/>
        </p:nvGrpSpPr>
        <p:grpSpPr>
          <a:xfrm>
            <a:off x="9649938" y="5138870"/>
            <a:ext cx="6849621" cy="1411341"/>
            <a:chOff x="0" y="0"/>
            <a:chExt cx="9132828" cy="1881788"/>
          </a:xfrm>
        </p:grpSpPr>
        <p:sp>
          <p:nvSpPr>
            <p:cNvPr id="161" name="Google Shape;161;p30"/>
            <p:cNvSpPr/>
            <p:nvPr/>
          </p:nvSpPr>
          <p:spPr>
            <a:xfrm>
              <a:off x="2446868" y="0"/>
              <a:ext cx="1879195" cy="1879195"/>
            </a:xfrm>
            <a:custGeom>
              <a:avLst/>
              <a:gdLst/>
              <a:ahLst/>
              <a:cxnLst/>
              <a:rect l="l" t="t" r="r" b="b"/>
              <a:pathLst>
                <a:path w="3508839" h="3508839" extrusionOk="0">
                  <a:moveTo>
                    <a:pt x="0" y="0"/>
                  </a:moveTo>
                  <a:lnTo>
                    <a:pt x="0" y="3508839"/>
                  </a:lnTo>
                  <a:lnTo>
                    <a:pt x="3508839" y="3508839"/>
                  </a:lnTo>
                  <a:lnTo>
                    <a:pt x="3508839" y="0"/>
                  </a:lnTo>
                  <a:lnTo>
                    <a:pt x="0" y="0"/>
                  </a:lnTo>
                  <a:close/>
                  <a:moveTo>
                    <a:pt x="3447879" y="3447879"/>
                  </a:moveTo>
                  <a:lnTo>
                    <a:pt x="59690" y="3447879"/>
                  </a:lnTo>
                  <a:lnTo>
                    <a:pt x="59690" y="59690"/>
                  </a:lnTo>
                  <a:lnTo>
                    <a:pt x="3447879" y="59690"/>
                  </a:lnTo>
                  <a:lnTo>
                    <a:pt x="3447879" y="3447879"/>
                  </a:lnTo>
                  <a:close/>
                </a:path>
              </a:pathLst>
            </a:custGeom>
            <a:solidFill>
              <a:srgbClr val="84337E"/>
            </a:solidFill>
            <a:ln>
              <a:noFill/>
            </a:ln>
          </p:spPr>
        </p:sp>
        <p:sp>
          <p:nvSpPr>
            <p:cNvPr id="162" name="Google Shape;162;p30"/>
            <p:cNvSpPr/>
            <p:nvPr/>
          </p:nvSpPr>
          <p:spPr>
            <a:xfrm>
              <a:off x="4850251" y="0"/>
              <a:ext cx="1879195" cy="1879195"/>
            </a:xfrm>
            <a:custGeom>
              <a:avLst/>
              <a:gdLst/>
              <a:ahLst/>
              <a:cxnLst/>
              <a:rect l="l" t="t" r="r" b="b"/>
              <a:pathLst>
                <a:path w="3508839" h="3508839" extrusionOk="0">
                  <a:moveTo>
                    <a:pt x="0" y="0"/>
                  </a:moveTo>
                  <a:lnTo>
                    <a:pt x="0" y="3508839"/>
                  </a:lnTo>
                  <a:lnTo>
                    <a:pt x="3508839" y="3508839"/>
                  </a:lnTo>
                  <a:lnTo>
                    <a:pt x="3508839" y="0"/>
                  </a:lnTo>
                  <a:lnTo>
                    <a:pt x="0" y="0"/>
                  </a:lnTo>
                  <a:close/>
                  <a:moveTo>
                    <a:pt x="3447879" y="3447879"/>
                  </a:moveTo>
                  <a:lnTo>
                    <a:pt x="59690" y="3447879"/>
                  </a:lnTo>
                  <a:lnTo>
                    <a:pt x="59690" y="59690"/>
                  </a:lnTo>
                  <a:lnTo>
                    <a:pt x="3447879" y="59690"/>
                  </a:lnTo>
                  <a:lnTo>
                    <a:pt x="3447879" y="3447879"/>
                  </a:lnTo>
                  <a:close/>
                </a:path>
              </a:pathLst>
            </a:custGeom>
            <a:solidFill>
              <a:srgbClr val="84337E"/>
            </a:solidFill>
            <a:ln>
              <a:noFill/>
            </a:ln>
          </p:spPr>
        </p:sp>
        <p:sp>
          <p:nvSpPr>
            <p:cNvPr id="163" name="Google Shape;163;p30"/>
            <p:cNvSpPr/>
            <p:nvPr/>
          </p:nvSpPr>
          <p:spPr>
            <a:xfrm>
              <a:off x="7253633" y="0"/>
              <a:ext cx="1879195" cy="1879195"/>
            </a:xfrm>
            <a:custGeom>
              <a:avLst/>
              <a:gdLst/>
              <a:ahLst/>
              <a:cxnLst/>
              <a:rect l="l" t="t" r="r" b="b"/>
              <a:pathLst>
                <a:path w="3508839" h="3508839" extrusionOk="0">
                  <a:moveTo>
                    <a:pt x="0" y="0"/>
                  </a:moveTo>
                  <a:lnTo>
                    <a:pt x="0" y="3508839"/>
                  </a:lnTo>
                  <a:lnTo>
                    <a:pt x="3508839" y="3508839"/>
                  </a:lnTo>
                  <a:lnTo>
                    <a:pt x="3508839" y="0"/>
                  </a:lnTo>
                  <a:lnTo>
                    <a:pt x="0" y="0"/>
                  </a:lnTo>
                  <a:close/>
                  <a:moveTo>
                    <a:pt x="3447879" y="3447879"/>
                  </a:moveTo>
                  <a:lnTo>
                    <a:pt x="59690" y="3447879"/>
                  </a:lnTo>
                  <a:lnTo>
                    <a:pt x="59690" y="59690"/>
                  </a:lnTo>
                  <a:lnTo>
                    <a:pt x="3447879" y="59690"/>
                  </a:lnTo>
                  <a:lnTo>
                    <a:pt x="3447879" y="3447879"/>
                  </a:lnTo>
                  <a:close/>
                </a:path>
              </a:pathLst>
            </a:custGeom>
            <a:solidFill>
              <a:srgbClr val="84337E"/>
            </a:solidFill>
            <a:ln>
              <a:noFill/>
            </a:ln>
          </p:spPr>
        </p:sp>
        <p:sp>
          <p:nvSpPr>
            <p:cNvPr id="164" name="Google Shape;164;p30">
              <a:hlinkClick r:id="rId5"/>
            </p:cNvPr>
            <p:cNvSpPr/>
            <p:nvPr/>
          </p:nvSpPr>
          <p:spPr>
            <a:xfrm>
              <a:off x="3222301" y="593208"/>
              <a:ext cx="328327" cy="692779"/>
            </a:xfrm>
            <a:custGeom>
              <a:avLst/>
              <a:gdLst/>
              <a:ahLst/>
              <a:cxnLst/>
              <a:rect l="l" t="t" r="r" b="b"/>
              <a:pathLst>
                <a:path w="2862580" h="6040120" extrusionOk="0">
                  <a:moveTo>
                    <a:pt x="2202180" y="995680"/>
                  </a:moveTo>
                  <a:lnTo>
                    <a:pt x="2862580" y="995680"/>
                  </a:lnTo>
                  <a:lnTo>
                    <a:pt x="2862580" y="0"/>
                  </a:lnTo>
                  <a:lnTo>
                    <a:pt x="2019300" y="0"/>
                  </a:lnTo>
                  <a:lnTo>
                    <a:pt x="2019300" y="3810"/>
                  </a:lnTo>
                  <a:cubicBezTo>
                    <a:pt x="910590" y="44450"/>
                    <a:pt x="681990" y="665480"/>
                    <a:pt x="662940" y="1322070"/>
                  </a:cubicBezTo>
                  <a:lnTo>
                    <a:pt x="660400" y="1322070"/>
                  </a:lnTo>
                  <a:lnTo>
                    <a:pt x="660400" y="2012950"/>
                  </a:lnTo>
                  <a:lnTo>
                    <a:pt x="0" y="2012950"/>
                  </a:lnTo>
                  <a:lnTo>
                    <a:pt x="0" y="3009900"/>
                  </a:lnTo>
                  <a:lnTo>
                    <a:pt x="660400" y="3009900"/>
                  </a:lnTo>
                  <a:lnTo>
                    <a:pt x="660400" y="6040120"/>
                  </a:lnTo>
                  <a:lnTo>
                    <a:pt x="1845310" y="6040120"/>
                  </a:lnTo>
                  <a:lnTo>
                    <a:pt x="1845310" y="3009900"/>
                  </a:lnTo>
                  <a:lnTo>
                    <a:pt x="2694940" y="3009900"/>
                  </a:lnTo>
                  <a:lnTo>
                    <a:pt x="2862580" y="2012950"/>
                  </a:lnTo>
                  <a:lnTo>
                    <a:pt x="1845310" y="2012950"/>
                  </a:lnTo>
                  <a:lnTo>
                    <a:pt x="1845310" y="1394460"/>
                  </a:lnTo>
                  <a:cubicBezTo>
                    <a:pt x="1845310" y="1174750"/>
                    <a:pt x="1992630" y="995680"/>
                    <a:pt x="2202180" y="995680"/>
                  </a:cubicBezTo>
                  <a:close/>
                </a:path>
              </a:pathLst>
            </a:custGeom>
            <a:solidFill>
              <a:srgbClr val="843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" name="Google Shape;165;p30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31384" y="590171"/>
              <a:ext cx="690017" cy="644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0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98354" y="644721"/>
              <a:ext cx="594939" cy="594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30"/>
            <p:cNvSpPr/>
            <p:nvPr/>
          </p:nvSpPr>
          <p:spPr>
            <a:xfrm>
              <a:off x="0" y="2593"/>
              <a:ext cx="1879195" cy="1879195"/>
            </a:xfrm>
            <a:custGeom>
              <a:avLst/>
              <a:gdLst/>
              <a:ahLst/>
              <a:cxnLst/>
              <a:rect l="l" t="t" r="r" b="b"/>
              <a:pathLst>
                <a:path w="3508839" h="3508839" extrusionOk="0">
                  <a:moveTo>
                    <a:pt x="0" y="0"/>
                  </a:moveTo>
                  <a:lnTo>
                    <a:pt x="0" y="3508839"/>
                  </a:lnTo>
                  <a:lnTo>
                    <a:pt x="3508839" y="3508839"/>
                  </a:lnTo>
                  <a:lnTo>
                    <a:pt x="3508839" y="0"/>
                  </a:lnTo>
                  <a:lnTo>
                    <a:pt x="0" y="0"/>
                  </a:lnTo>
                  <a:close/>
                  <a:moveTo>
                    <a:pt x="3447879" y="3447879"/>
                  </a:moveTo>
                  <a:lnTo>
                    <a:pt x="59690" y="3447879"/>
                  </a:lnTo>
                  <a:lnTo>
                    <a:pt x="59690" y="59690"/>
                  </a:lnTo>
                  <a:lnTo>
                    <a:pt x="3447879" y="59690"/>
                  </a:lnTo>
                  <a:lnTo>
                    <a:pt x="3447879" y="3447879"/>
                  </a:lnTo>
                  <a:close/>
                </a:path>
              </a:pathLst>
            </a:custGeom>
            <a:solidFill>
              <a:srgbClr val="84337E"/>
            </a:solidFill>
            <a:ln>
              <a:noFill/>
            </a:ln>
          </p:spPr>
        </p:sp>
        <p:pic>
          <p:nvPicPr>
            <p:cNvPr id="168" name="Google Shape;168;p30">
              <a:hlinkClick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2932" y="490845"/>
              <a:ext cx="993332" cy="9026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6391570">
            <a:off x="8446736" y="6255924"/>
            <a:ext cx="835546" cy="83241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-3197344" y="1907707"/>
            <a:ext cx="9306641" cy="201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0" i="0" u="none" strike="noStrike" cap="none">
                <a:solidFill>
                  <a:srgbClr val="84337E"/>
                </a:solidFill>
                <a:latin typeface="Arial"/>
                <a:ea typeface="Arial"/>
                <a:cs typeface="Arial"/>
                <a:sym typeface="Arial"/>
              </a:rPr>
              <a:t>Contato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5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6500" b="0" i="0" u="none" strike="noStrike" cap="none">
              <a:solidFill>
                <a:srgbClr val="8433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966688" y="7652537"/>
            <a:ext cx="1862345" cy="205217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9479280" y="3489960"/>
            <a:ext cx="7909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Sigam nossas redes sociais!!!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258</Words>
  <PresentationFormat>Personalizar</PresentationFormat>
  <Paragraphs>45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Bodoni</vt:lpstr>
      <vt:lpstr>Times New Roman</vt:lpstr>
      <vt:lpstr>Calibri</vt:lpstr>
      <vt:lpstr>Overlock</vt:lpstr>
      <vt:lpstr>Office Theme</vt:lpstr>
      <vt:lpstr>Slide 1</vt:lpstr>
      <vt:lpstr>Slide 2</vt:lpstr>
      <vt:lpstr>Slide 3</vt:lpstr>
      <vt:lpstr>  Node.js 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Rafaela Paganotto</dc:creator>
  <cp:lastModifiedBy>Rafaela Paganotto</cp:lastModifiedBy>
  <cp:revision>1</cp:revision>
  <dcterms:created xsi:type="dcterms:W3CDTF">2006-08-16T00:00:00Z</dcterms:created>
  <dcterms:modified xsi:type="dcterms:W3CDTF">2023-03-08T10:50:52Z</dcterms:modified>
</cp:coreProperties>
</file>